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handoutMasterIdLst>
    <p:handoutMasterId r:id="rId44"/>
  </p:handoutMasterIdLst>
  <p:sldIdLst>
    <p:sldId id="263" r:id="rId2"/>
    <p:sldId id="492" r:id="rId3"/>
    <p:sldId id="443" r:id="rId4"/>
    <p:sldId id="467" r:id="rId5"/>
    <p:sldId id="448" r:id="rId6"/>
    <p:sldId id="481" r:id="rId7"/>
    <p:sldId id="449" r:id="rId8"/>
    <p:sldId id="444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82" r:id="rId21"/>
    <p:sldId id="483" r:id="rId22"/>
    <p:sldId id="447" r:id="rId23"/>
    <p:sldId id="468" r:id="rId24"/>
    <p:sldId id="469" r:id="rId25"/>
    <p:sldId id="484" r:id="rId26"/>
    <p:sldId id="446" r:id="rId27"/>
    <p:sldId id="485" r:id="rId28"/>
    <p:sldId id="461" r:id="rId29"/>
    <p:sldId id="462" r:id="rId30"/>
    <p:sldId id="463" r:id="rId31"/>
    <p:sldId id="464" r:id="rId32"/>
    <p:sldId id="465" r:id="rId33"/>
    <p:sldId id="303" r:id="rId34"/>
    <p:sldId id="434" r:id="rId35"/>
    <p:sldId id="489" r:id="rId36"/>
    <p:sldId id="490" r:id="rId37"/>
    <p:sldId id="433" r:id="rId38"/>
    <p:sldId id="442" r:id="rId39"/>
    <p:sldId id="439" r:id="rId40"/>
    <p:sldId id="440" r:id="rId41"/>
    <p:sldId id="441" r:id="rId42"/>
  </p:sldIdLst>
  <p:sldSz cx="9144000" cy="6858000" type="letter"/>
  <p:notesSz cx="6858000" cy="91313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6E2E00"/>
    <a:srgbClr val="4B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3975" y="8731250"/>
            <a:ext cx="390525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59BCF307-7884-45AE-A53F-27863DC1409E}" type="slidenum">
              <a:rPr lang="en-US" sz="1400">
                <a:solidFill>
                  <a:schemeClr val="tx2"/>
                </a:solidFill>
                <a:effectLst/>
                <a:latin typeface="Helvetica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400">
              <a:solidFill>
                <a:schemeClr val="tx2"/>
              </a:solidFill>
              <a:effectLst/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705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2625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3975" y="8731250"/>
            <a:ext cx="390525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5EA24B83-9628-409B-B670-F0EA96A91783}" type="slidenum">
              <a:rPr lang="en-US" sz="1400">
                <a:solidFill>
                  <a:schemeClr val="tx2"/>
                </a:solidFill>
                <a:effectLst/>
                <a:latin typeface="Helvetica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400">
              <a:solidFill>
                <a:schemeClr val="tx2"/>
              </a:solidFill>
              <a:effectLst/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</p:grpSp>
      <p:sp>
        <p:nvSpPr>
          <p:cNvPr id="533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CFE59-DBA1-445E-95D7-1A9AEFC85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A8E0-BB26-45C3-98E6-72303B63F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39EA9-C199-4756-A014-64C3A8707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C8B33-1181-4987-B0AF-554AF987F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9B22F-0CF4-444F-99EF-9742DD566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26F89-C6F8-433E-B062-C558EE067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23D37-A94D-4254-B63A-367298ABC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195D9-8C52-4853-93C1-425C2C4BF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9D95B-F5F4-47B2-969F-15327471E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6D9B4-8630-4D95-8ECD-037A26867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68C5-C1AC-4411-99E9-783BBF802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E423-5545-49B0-A060-48B0E6202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D5687-638C-4A78-A567-5B67EB11B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5223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3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3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3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3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3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3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3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5223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3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5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227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2279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0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1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2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3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4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2286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7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8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289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</p:grpSp>
      <p:sp>
        <p:nvSpPr>
          <p:cNvPr id="52290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91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176447E-1241-4699-BB11-1FA40A1DDE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">
          <a:xfrm>
            <a:off x="-21816" y="1066800"/>
            <a:ext cx="9165815" cy="58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"/>
            <a:ext cx="7239000" cy="1066799"/>
          </a:xfrm>
        </p:spPr>
        <p:txBody>
          <a:bodyPr lIns="90487" tIns="44450" rIns="90487" bIns="44450" anchor="ctr" anchorCtr="0"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Soaring Weather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4038600" y="6461125"/>
            <a:ext cx="340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 Temperature Lines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 flipH="1" flipV="1">
            <a:off x="4648200" y="5943600"/>
            <a:ext cx="838200" cy="5334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H="1" flipV="1">
            <a:off x="5334000" y="5943600"/>
            <a:ext cx="152400" cy="5334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5410200" y="6324600"/>
            <a:ext cx="278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Sounding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V="1">
            <a:off x="3352800" y="5715000"/>
            <a:ext cx="1143000" cy="6858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 flipH="1" flipV="1">
            <a:off x="5334000" y="5715000"/>
            <a:ext cx="1295400" cy="6096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1600200" y="6324600"/>
            <a:ext cx="248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Dew Point Sounding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4800600" y="6248400"/>
            <a:ext cx="398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Dry Adiabatic Lapse Rate (DALR)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H="1" flipV="1">
            <a:off x="6705600" y="5410200"/>
            <a:ext cx="228600" cy="9144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 flipV="1">
            <a:off x="6477000" y="5715000"/>
            <a:ext cx="457200" cy="6096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4800600" y="6248400"/>
            <a:ext cx="258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 Temperature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5486400" y="5791200"/>
            <a:ext cx="304800" cy="5334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4800600" y="6248400"/>
            <a:ext cx="258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 Temperature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 flipV="1">
            <a:off x="5486400" y="5791200"/>
            <a:ext cx="304800" cy="5334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 flipV="1">
            <a:off x="6934200" y="5105400"/>
            <a:ext cx="914400" cy="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4953000" y="5105400"/>
            <a:ext cx="1905000" cy="0"/>
          </a:xfrm>
          <a:prstGeom prst="line">
            <a:avLst/>
          </a:prstGeom>
          <a:noFill/>
          <a:ln w="19050">
            <a:solidFill>
              <a:srgbClr val="4B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688263" y="4724400"/>
            <a:ext cx="1455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Height of </a:t>
            </a:r>
          </a:p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Convection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35843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6308" name="Text Box 1028"/>
          <p:cNvSpPr txBox="1">
            <a:spLocks noChangeArrowheads="1"/>
          </p:cNvSpPr>
          <p:nvPr/>
        </p:nvSpPr>
        <p:spPr bwMode="auto">
          <a:xfrm>
            <a:off x="2057400" y="6248400"/>
            <a:ext cx="334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 Mixing Ratio Lines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9" name="Line 1029"/>
          <p:cNvSpPr>
            <a:spLocks noChangeShapeType="1"/>
          </p:cNvSpPr>
          <p:nvPr/>
        </p:nvSpPr>
        <p:spPr bwMode="auto">
          <a:xfrm flipH="1" flipV="1">
            <a:off x="3048000" y="5410200"/>
            <a:ext cx="381000" cy="9144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87738" y="6248400"/>
            <a:ext cx="467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 Adiabatic Lapse Rate (SALR)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V="1">
            <a:off x="5410200" y="5638800"/>
            <a:ext cx="685800" cy="6858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Thermal Height vs. Time of Day</a:t>
            </a:r>
            <a:endParaRPr lang="en-US" smtClean="0"/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8229600" cy="30654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Cloudbase and Depth</a:t>
            </a:r>
            <a:endParaRPr lang="en-US" smtClean="0"/>
          </a:p>
        </p:txBody>
      </p:sp>
      <p:pic>
        <p:nvPicPr>
          <p:cNvPr id="38915" name="Picture 10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32038"/>
            <a:ext cx="8229600" cy="30654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Cloudbase and Depth</a:t>
            </a:r>
            <a:endParaRPr lang="en-US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32038"/>
            <a:ext cx="8229600" cy="3065462"/>
          </a:xfrm>
        </p:spPr>
      </p:pic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5715000" y="4038600"/>
            <a:ext cx="838200" cy="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6553200" y="3810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None/>
            </a:pPr>
            <a:r>
              <a:rPr lang="en-US" sz="1800">
                <a:solidFill>
                  <a:srgbClr val="4B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Cloudbase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562600" y="3581400"/>
            <a:ext cx="990600" cy="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6553200" y="335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None/>
            </a:pPr>
            <a:r>
              <a:rPr lang="en-US" sz="1800">
                <a:solidFill>
                  <a:srgbClr val="4B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Cloud Top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Basic Soaring Weather Info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General synoptic situation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Clouds and precipitation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Thermals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Time of trigger height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Height and strength vs. time of 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thermals end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Inversions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Visibility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Surface wind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Winds aloft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Adverse weather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Thermal Index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measure of atmospheric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Negative is good (unstable – thermals)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Positive is bad (stable – sled ride)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Computing the Thermal Index (TI)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Determine the temperature of a lifted parcel of air at an altitude of interest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From surface temperature and DALR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Determine the ambient temperature at that altitude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From a sounding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Subtract the temperature of the lifted airmass from the measured temperature at that altitude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ea typeface="+mj-ea"/>
              </a:rPr>
              <a:t>Predicting the Height of Cloudbase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Determine the altitude where the temperature of air in a rising parcel equals the dewpoint</a:t>
            </a:r>
          </a:p>
          <a:p>
            <a:pPr eaLnBrk="1" hangingPunct="1"/>
            <a:r>
              <a:rPr lang="en-US" sz="2400" smtClean="0"/>
              <a:t>Rate of temperature-dewpoint convergence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4.4 deg F per 1,000 feet</a:t>
            </a:r>
          </a:p>
          <a:p>
            <a:pPr eaLnBrk="1" hangingPunct="1"/>
            <a:r>
              <a:rPr lang="en-US" sz="2400" smtClean="0"/>
              <a:t>Formula for computing cloudbase height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[ (Surface temperature – Dewpoint )/ 4.4 ] x 1,000 feet</a:t>
            </a:r>
          </a:p>
          <a:p>
            <a:pPr eaLnBrk="1" hangingPunct="1"/>
            <a:r>
              <a:rPr lang="en-US" sz="2400" smtClean="0"/>
              <a:t>Is the computed cloudbase height &lt; Intersection of max surface temp DALR intersection with sounding?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Yes – Cumulus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No – Nil cu</a:t>
            </a:r>
          </a:p>
          <a:p>
            <a:pPr lvl="2" eaLnBrk="1" hangingPunct="1"/>
            <a:endParaRPr lang="en-US" sz="20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Thermal Life Cycle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600200"/>
            <a:ext cx="7570787" cy="45307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Cloudstreets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2463" y="1600200"/>
            <a:ext cx="7839075" cy="45307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Cloudstreet Waves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1600200"/>
            <a:ext cx="5559425" cy="45307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Thermals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 unstable airmass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Negative thermal index</a:t>
            </a:r>
          </a:p>
          <a:p>
            <a:pPr eaLnBrk="1" hangingPunct="1"/>
            <a:r>
              <a:rPr lang="en-US" smtClean="0"/>
              <a:t>Cumulus clouds may form at the top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Moisture content of air and maximum height</a:t>
            </a:r>
          </a:p>
          <a:p>
            <a:pPr eaLnBrk="1" hangingPunct="1"/>
            <a:r>
              <a:rPr lang="en-US" smtClean="0"/>
              <a:t>Streeting possible if wind permits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Wind strength increasing with height to max at or below top of convection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Wind direction relatively constant with height</a:t>
            </a:r>
          </a:p>
          <a:p>
            <a:pPr eaLnBrk="1" hangingPunct="1"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Thunderstorms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Thunderstorms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Associated with cumulonimbus clouds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Should be avoided because of: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hlink"/>
                </a:solidFill>
              </a:rPr>
              <a:t>Lightning and hail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hlink"/>
                </a:solidFill>
              </a:rPr>
              <a:t>Severe winds and turbulence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hlink"/>
                </a:solidFill>
              </a:rPr>
              <a:t>Microbursts and downbursts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hlink"/>
                </a:solidFill>
              </a:rPr>
              <a:t>Lowered visibility in rain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hlink"/>
                </a:solidFill>
              </a:rPr>
              <a:t>Possibility of squall lines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Thunderstorm Prediction</a:t>
            </a:r>
            <a:endParaRPr lang="en-US" smtClean="0"/>
          </a:p>
        </p:txBody>
      </p:sp>
      <p:pic>
        <p:nvPicPr>
          <p:cNvPr id="4915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9475" y="1600200"/>
            <a:ext cx="4845050" cy="45307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Life Cycle of a Thunderstorm</a:t>
            </a:r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19325"/>
            <a:ext cx="8229600" cy="3292475"/>
          </a:xfrm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762000" y="5638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Cumulus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Mature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5943600" y="56388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Dissipating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The Standard Atmosphere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Pressure Lapse Rate</a:t>
            </a:r>
          </a:p>
          <a:p>
            <a:pPr lvl="1" eaLnBrk="1" hangingPunct="1"/>
            <a:r>
              <a:rPr lang="en-US" sz="2400" smtClean="0"/>
              <a:t>1” Hg / 1000’</a:t>
            </a:r>
          </a:p>
          <a:p>
            <a:pPr eaLnBrk="1" hangingPunct="1"/>
            <a:r>
              <a:rPr lang="en-US" sz="2800" smtClean="0"/>
              <a:t>Temperature Lapse Rate</a:t>
            </a:r>
          </a:p>
          <a:p>
            <a:pPr lvl="1" eaLnBrk="1" hangingPunct="1"/>
            <a:r>
              <a:rPr lang="en-US" sz="2400" smtClean="0"/>
              <a:t>3.6 deg F / 1000’</a:t>
            </a:r>
          </a:p>
          <a:p>
            <a:pPr lvl="1" eaLnBrk="1" hangingPunct="1"/>
            <a:r>
              <a:rPr lang="en-US" sz="2400" smtClean="0"/>
              <a:t>2.0 deg C / 1000’</a:t>
            </a:r>
          </a:p>
          <a:p>
            <a:pPr eaLnBrk="1" hangingPunct="1"/>
            <a:r>
              <a:rPr lang="en-US" sz="2800" smtClean="0"/>
              <a:t>Density Lapse Rate</a:t>
            </a:r>
          </a:p>
          <a:p>
            <a:pPr lvl="1" eaLnBrk="1" hangingPunct="1"/>
            <a:r>
              <a:rPr lang="en-US" sz="2400" smtClean="0"/>
              <a:t>3% / 1000’</a:t>
            </a:r>
          </a:p>
        </p:txBody>
      </p:sp>
      <p:pic>
        <p:nvPicPr>
          <p:cNvPr id="2253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47825"/>
            <a:ext cx="4038600" cy="443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 Multi-Cell Thunderstorm</a:t>
            </a: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2425" y="1600200"/>
            <a:ext cx="589756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 Supercell Thunderstorm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3300" y="1600200"/>
            <a:ext cx="713581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K and Lifted Indices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black">
          <a:xfrm>
            <a:off x="4648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black">
          <a:xfrm>
            <a:off x="45720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5325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70100"/>
            <a:ext cx="4038600" cy="3589338"/>
          </a:xfrm>
        </p:spPr>
      </p:pic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43307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Sources of Weather Information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Obtaining Weather Data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Look outside!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Watch TV weather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Check wx.com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Call Flight Service Station (FSS)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Internet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DUAT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Aviation Digital Data Service (ADDS)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Kevin Ford’s Thermal Forecast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BLIPSPOT or BLIPMAP (Dr. Jack)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NOAA Forecast Systems Laboratory (FSL)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Many others!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Automated Weather Stations (AWOS/ASOS)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In-flight via aircraft radio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Aviation Weather Reports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Surface Observations (METAR)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Weather Depiction Charts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Surface Analysis Charts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Radar Summary Charts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Radar Reports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Pilot Reports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Satellite Imagery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Aviation Weather Forecasts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Terminal Forecasts (TAF)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Area Forecasts (FA)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Winds Aloft Forecasts (FD)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Surface Prog Charts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Airmets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Sigmets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Obtaining a Weather Briefing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Call FSS at 1-800-WX-BRIEF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Identify yourself as a glider pilot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Provide aircraft N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Give date, time, location and type of flight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Ask for…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Standard briefing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Surface reports (METARs)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Winds aloft forecast (FDs)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Terminal forecasts (TAFs)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Request other pertinent info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NOTAMs and TFRs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Air Sports Net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62000" y="6248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sz="1400">
                <a:effectLst/>
                <a:latin typeface="Times" charset="0"/>
              </a:rPr>
              <a:t>http://usairnet.com/cgi-bin/launch/code.cgi?sta=KHSV&amp;model=avn&amp;state=AL&amp;Submit=Get+Forecast</a:t>
            </a:r>
            <a:endParaRPr lang="en-US" sz="2400">
              <a:effectLst/>
              <a:latin typeface="Times" charset="0"/>
            </a:endParaRPr>
          </a:p>
        </p:txBody>
      </p:sp>
      <p:pic>
        <p:nvPicPr>
          <p:cNvPr id="7782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001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Aviation Digital Data Service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54864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9050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sz="2400">
                <a:effectLst/>
                <a:latin typeface="Times" charset="0"/>
              </a:rPr>
              <a:t>http://adds.aviationweather.gov/progs/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Cloud Types and Heights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2450" y="1600200"/>
            <a:ext cx="803910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Forecast Soundings (FSL)</a:t>
            </a: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7620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sz="2400">
                <a:effectLst/>
                <a:latin typeface="Times" charset="0"/>
              </a:rPr>
              <a:t>http://www-frd.fsl.noaa.gov/mab/soundings/java/</a:t>
            </a: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943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BLIPMAP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sz="2400">
                <a:effectLst/>
                <a:latin typeface="Times" charset="0"/>
              </a:rPr>
              <a:t>http://www.drjack.info/BLIP/index.html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9342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Stable &amp; Unstable Air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0713" y="1600200"/>
            <a:ext cx="53625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</a:rPr>
              <a:t>Dry Adiabatic Lapse Rate (DALR)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rate at which a rising parcel of dry (unsaturated) air cools adiabatically</a:t>
            </a:r>
          </a:p>
          <a:p>
            <a:pPr lvl="1" eaLnBrk="1" hangingPunct="1"/>
            <a:r>
              <a:rPr lang="en-US" smtClean="0"/>
              <a:t>5.5 deg F per 1,000’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Thermal Models</a:t>
            </a:r>
          </a:p>
        </p:txBody>
      </p:sp>
      <p:pic>
        <p:nvPicPr>
          <p:cNvPr id="2867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0438" y="1884363"/>
            <a:ext cx="3106737" cy="4495800"/>
          </a:xfrm>
        </p:spPr>
      </p:pic>
      <p:pic>
        <p:nvPicPr>
          <p:cNvPr id="2867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8925" y="1884363"/>
            <a:ext cx="2595563" cy="2189162"/>
          </a:xfrm>
        </p:spPr>
      </p:pic>
      <p:pic>
        <p:nvPicPr>
          <p:cNvPr id="28677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867400" y="4703763"/>
            <a:ext cx="1690688" cy="1697037"/>
          </a:xfrm>
        </p:spPr>
      </p:pic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1524000" y="12954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Plume</a:t>
            </a: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5638800" y="1325563"/>
            <a:ext cx="2057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Bubble</a:t>
            </a:r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5105400" y="41148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2"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Cross-Section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Skew T - Log P Diagram</a:t>
            </a:r>
          </a:p>
        </p:txBody>
      </p:sp>
      <p:pic>
        <p:nvPicPr>
          <p:cNvPr id="29699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600200"/>
            <a:ext cx="6232525" cy="4530725"/>
          </a:xfrm>
        </p:spPr>
      </p:pic>
      <p:sp>
        <p:nvSpPr>
          <p:cNvPr id="220167" name="Text Box 1031"/>
          <p:cNvSpPr txBox="1">
            <a:spLocks noChangeArrowheads="1"/>
          </p:cNvSpPr>
          <p:nvPr/>
        </p:nvSpPr>
        <p:spPr bwMode="auto">
          <a:xfrm>
            <a:off x="228600" y="6299200"/>
            <a:ext cx="296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 Pressure Lines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0168" name="Line 1032"/>
          <p:cNvSpPr>
            <a:spLocks noChangeShapeType="1"/>
          </p:cNvSpPr>
          <p:nvPr/>
        </p:nvSpPr>
        <p:spPr bwMode="auto">
          <a:xfrm flipV="1">
            <a:off x="838200" y="5867400"/>
            <a:ext cx="685800" cy="4572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0169" name="Line 1033"/>
          <p:cNvSpPr>
            <a:spLocks noChangeShapeType="1"/>
          </p:cNvSpPr>
          <p:nvPr/>
        </p:nvSpPr>
        <p:spPr bwMode="auto">
          <a:xfrm flipV="1">
            <a:off x="838200" y="5257800"/>
            <a:ext cx="685800" cy="1066800"/>
          </a:xfrm>
          <a:prstGeom prst="line">
            <a:avLst/>
          </a:prstGeom>
          <a:noFill/>
          <a:ln w="28575">
            <a:solidFill>
              <a:srgbClr val="4B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88E4"/>
      </a:accent1>
      <a:accent2>
        <a:srgbClr val="009999"/>
      </a:accent2>
      <a:accent3>
        <a:srgbClr val="AAB9D3"/>
      </a:accent3>
      <a:accent4>
        <a:srgbClr val="DADADA"/>
      </a:accent4>
      <a:accent5>
        <a:srgbClr val="AAC3EF"/>
      </a:accent5>
      <a:accent6>
        <a:srgbClr val="008A8A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charset="2"/>
          <a:buChar char="Ø"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charset="2"/>
          <a:buChar char="Ø"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Rand's iMac HD:Applications:Microsoft Office X:Templates:Presentations:Designs:Ripple</Template>
  <TotalTime>1446</TotalTime>
  <Pages>35</Pages>
  <Words>656</Words>
  <Application>Microsoft Office PowerPoint</Application>
  <PresentationFormat>Letter Paper (8.5x11 in)</PresentationFormat>
  <Paragraphs>152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Ripple</vt:lpstr>
      <vt:lpstr>Soaring Weather</vt:lpstr>
      <vt:lpstr>Basic Soaring Weather Info</vt:lpstr>
      <vt:lpstr>The Standard Atmosphere</vt:lpstr>
      <vt:lpstr>Cloud Types and Heights</vt:lpstr>
      <vt:lpstr>Stable &amp; Unstable Air</vt:lpstr>
      <vt:lpstr>Dry Adiabatic Lapse Rate (DALR)</vt:lpstr>
      <vt:lpstr>Skew T - Log P Diagram</vt:lpstr>
      <vt:lpstr>Thermal Models</vt:lpstr>
      <vt:lpstr>Skew T - Log P Diagram</vt:lpstr>
      <vt:lpstr>Skew T - Log P Diagram</vt:lpstr>
      <vt:lpstr>Skew T - Log P Diagram</vt:lpstr>
      <vt:lpstr>Skew T - Log P Diagram</vt:lpstr>
      <vt:lpstr>Skew T - Log P Diagram</vt:lpstr>
      <vt:lpstr>Skew T - Log P Diagram</vt:lpstr>
      <vt:lpstr>Skew T - Log P Diagram</vt:lpstr>
      <vt:lpstr>Skew T - Log P Diagram</vt:lpstr>
      <vt:lpstr>Thermal Height vs. Time of Day</vt:lpstr>
      <vt:lpstr>Cloudbase and Depth</vt:lpstr>
      <vt:lpstr>Cloudbase and Depth</vt:lpstr>
      <vt:lpstr>Thermal Index</vt:lpstr>
      <vt:lpstr>Predicting the Height of Cloudbase</vt:lpstr>
      <vt:lpstr>Thermal Life Cycle</vt:lpstr>
      <vt:lpstr>Cloudstreets</vt:lpstr>
      <vt:lpstr>Cloudstreet Waves</vt:lpstr>
      <vt:lpstr>Thermals</vt:lpstr>
      <vt:lpstr>Thunderstorms</vt:lpstr>
      <vt:lpstr>Thunderstorms</vt:lpstr>
      <vt:lpstr>Thunderstorm Prediction</vt:lpstr>
      <vt:lpstr>Life Cycle of a Thunderstorm</vt:lpstr>
      <vt:lpstr>A Multi-Cell Thunderstorm</vt:lpstr>
      <vt:lpstr>A Supercell Thunderstorm</vt:lpstr>
      <vt:lpstr>K and Lifted Indices</vt:lpstr>
      <vt:lpstr>Sources of Weather Information</vt:lpstr>
      <vt:lpstr>Obtaining Weather Data</vt:lpstr>
      <vt:lpstr>Aviation Weather Reports</vt:lpstr>
      <vt:lpstr>Aviation Weather Forecasts</vt:lpstr>
      <vt:lpstr>Obtaining a Weather Briefing</vt:lpstr>
      <vt:lpstr>Air Sports Net</vt:lpstr>
      <vt:lpstr>Aviation Digital Data Service</vt:lpstr>
      <vt:lpstr>Forecast Soundings (FSL)</vt:lpstr>
      <vt:lpstr>BLIPMAP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 Thermal Soaring Forecast Upper Block</dc:title>
  <dc:subject>Soaring weather and SSA C and Bronze Badge Course</dc:subject>
  <dc:creator>Rand Baldwin</dc:creator>
  <cp:keywords>Soaring weather, SSA Badges, Bronze and C Badge course</cp:keywords>
  <cp:lastModifiedBy>Doug.Morris</cp:lastModifiedBy>
  <cp:revision>137</cp:revision>
  <cp:lastPrinted>1998-03-12T16:00:50Z</cp:lastPrinted>
  <dcterms:created xsi:type="dcterms:W3CDTF">1998-03-12T08:57:18Z</dcterms:created>
  <dcterms:modified xsi:type="dcterms:W3CDTF">2011-04-05T19:52:56Z</dcterms:modified>
</cp:coreProperties>
</file>